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2"/>
  </p:notesMasterIdLst>
  <p:sldIdLst>
    <p:sldId id="603" r:id="rId2"/>
    <p:sldId id="629" r:id="rId3"/>
    <p:sldId id="586" r:id="rId4"/>
    <p:sldId id="630" r:id="rId5"/>
    <p:sldId id="635" r:id="rId6"/>
    <p:sldId id="661" r:id="rId7"/>
    <p:sldId id="636" r:id="rId8"/>
    <p:sldId id="662" r:id="rId9"/>
    <p:sldId id="641" r:id="rId10"/>
    <p:sldId id="663" r:id="rId11"/>
    <p:sldId id="664" r:id="rId12"/>
    <p:sldId id="642" r:id="rId13"/>
    <p:sldId id="649" r:id="rId14"/>
    <p:sldId id="675" r:id="rId15"/>
    <p:sldId id="625" r:id="rId16"/>
    <p:sldId id="650" r:id="rId17"/>
    <p:sldId id="651" r:id="rId18"/>
    <p:sldId id="652" r:id="rId19"/>
    <p:sldId id="479" r:id="rId20"/>
    <p:sldId id="667" r:id="rId21"/>
    <p:sldId id="668" r:id="rId22"/>
    <p:sldId id="670" r:id="rId23"/>
    <p:sldId id="669" r:id="rId24"/>
    <p:sldId id="676" r:id="rId25"/>
    <p:sldId id="678" r:id="rId26"/>
    <p:sldId id="679" r:id="rId27"/>
    <p:sldId id="682" r:id="rId28"/>
    <p:sldId id="683" r:id="rId29"/>
    <p:sldId id="672" r:id="rId30"/>
    <p:sldId id="674" r:id="rId31"/>
    <p:sldId id="684" r:id="rId32"/>
    <p:sldId id="685" r:id="rId33"/>
    <p:sldId id="455" r:id="rId34"/>
    <p:sldId id="460" r:id="rId35"/>
    <p:sldId id="687" r:id="rId36"/>
    <p:sldId id="677" r:id="rId37"/>
    <p:sldId id="689" r:id="rId38"/>
    <p:sldId id="690" r:id="rId39"/>
    <p:sldId id="691" r:id="rId40"/>
    <p:sldId id="692" r:id="rId41"/>
    <p:sldId id="693" r:id="rId42"/>
    <p:sldId id="694" r:id="rId43"/>
    <p:sldId id="695" r:id="rId44"/>
    <p:sldId id="696" r:id="rId45"/>
    <p:sldId id="686" r:id="rId46"/>
    <p:sldId id="653" r:id="rId47"/>
    <p:sldId id="658" r:id="rId48"/>
    <p:sldId id="659" r:id="rId49"/>
    <p:sldId id="660" r:id="rId50"/>
    <p:sldId id="517" r:id="rId51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4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4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4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A813FCC-2FF6-44DE-BACE-B7F1966E4693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title"/>
          </p:nvPr>
        </p:nvSpPr>
        <p:spPr bwMode="white">
          <a:xfrm>
            <a:off x="1486228" y="0"/>
            <a:ext cx="6171543" cy="86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8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80" y="1776487"/>
            <a:ext cx="8229240" cy="148354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 5350 / 6350 / 6356</a:t>
            </a: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Digital Forensics</a:t>
            </a: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Spring 2019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FAF9D34-E989-4DF7-AB96-39BA6CAB1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31" y="4706266"/>
            <a:ext cx="4387537" cy="11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1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274025"/>
            <a:ext cx="8678756" cy="17591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capture a complete Windows Registry from main memory, what two activities must occur first?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Boot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UEFI Access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Authentication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LDAP Configuration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CD9340-4E5C-457F-8A08-670E669A62CA}"/>
              </a:ext>
            </a:extLst>
          </p:cNvPr>
          <p:cNvSpPr/>
          <p:nvPr/>
        </p:nvSpPr>
        <p:spPr>
          <a:xfrm>
            <a:off x="765143" y="900643"/>
            <a:ext cx="1893216" cy="23057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1A5EB-3FC0-4AD3-B01A-474CEF15E1B1}"/>
              </a:ext>
            </a:extLst>
          </p:cNvPr>
          <p:cNvSpPr/>
          <p:nvPr/>
        </p:nvSpPr>
        <p:spPr>
          <a:xfrm>
            <a:off x="765143" y="1438624"/>
            <a:ext cx="2996152" cy="23057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22822-B3EF-41C2-9457-46AD22D688EF}"/>
              </a:ext>
            </a:extLst>
          </p:cNvPr>
          <p:cNvSpPr/>
          <p:nvPr/>
        </p:nvSpPr>
        <p:spPr>
          <a:xfrm>
            <a:off x="699328" y="3658743"/>
            <a:ext cx="1853308" cy="101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Hive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63D424-BE14-4412-B060-2A6E10119B71}"/>
              </a:ext>
            </a:extLst>
          </p:cNvPr>
          <p:cNvSpPr/>
          <p:nvPr/>
        </p:nvSpPr>
        <p:spPr>
          <a:xfrm>
            <a:off x="3408082" y="2993026"/>
            <a:ext cx="1853308" cy="101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Windows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81F451-8838-4785-9295-620C1C6E9E20}"/>
              </a:ext>
            </a:extLst>
          </p:cNvPr>
          <p:cNvSpPr/>
          <p:nvPr/>
        </p:nvSpPr>
        <p:spPr>
          <a:xfrm>
            <a:off x="3408082" y="4532051"/>
            <a:ext cx="1853308" cy="101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</a:p>
          <a:p>
            <a:pPr algn="ctr"/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Authentication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1AEB1-96DC-4537-8142-C0F3FD0E9499}"/>
              </a:ext>
            </a:extLst>
          </p:cNvPr>
          <p:cNvSpPr/>
          <p:nvPr/>
        </p:nvSpPr>
        <p:spPr>
          <a:xfrm>
            <a:off x="6437519" y="2993026"/>
            <a:ext cx="1808922" cy="101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Volatile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8951-954A-4990-9071-299E0EF0D7A1}"/>
              </a:ext>
            </a:extLst>
          </p:cNvPr>
          <p:cNvSpPr/>
          <p:nvPr/>
        </p:nvSpPr>
        <p:spPr>
          <a:xfrm>
            <a:off x="6467336" y="4532051"/>
            <a:ext cx="1779105" cy="1013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Registry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Hive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C531A-1FA2-46FF-9079-C63DAAF4F44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552636" y="3499922"/>
            <a:ext cx="855446" cy="665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752B2-C79E-4434-94F1-1D96E4E56C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552636" y="4165639"/>
            <a:ext cx="855446" cy="873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5E57C5-0CAB-4A48-9CD5-9B846151CA2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261390" y="3499922"/>
            <a:ext cx="1176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A2DE0-3440-46A7-BA3C-E8808A2878C0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261390" y="3499922"/>
            <a:ext cx="1205946" cy="1539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98D295-93D3-41BA-BF5B-1591E0E3ACE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261390" y="5038947"/>
            <a:ext cx="12059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D70D499-9847-4C28-BF3D-C1993A00D28B}"/>
              </a:ext>
            </a:extLst>
          </p:cNvPr>
          <p:cNvSpPr/>
          <p:nvPr/>
        </p:nvSpPr>
        <p:spPr>
          <a:xfrm>
            <a:off x="637038" y="3499512"/>
            <a:ext cx="1977887" cy="138174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F688CB-99AC-4295-89C3-A21F1A204A87}"/>
              </a:ext>
            </a:extLst>
          </p:cNvPr>
          <p:cNvSpPr txBox="1"/>
          <p:nvPr/>
        </p:nvSpPr>
        <p:spPr>
          <a:xfrm>
            <a:off x="631560" y="4629859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47EB1-DB1A-47B5-8CDE-9205782D2CE0}"/>
              </a:ext>
            </a:extLst>
          </p:cNvPr>
          <p:cNvSpPr/>
          <p:nvPr/>
        </p:nvSpPr>
        <p:spPr>
          <a:xfrm>
            <a:off x="3345792" y="2833796"/>
            <a:ext cx="1977887" cy="2961791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C6E592-980E-4BC2-96F5-D3A2C50A2A54}"/>
              </a:ext>
            </a:extLst>
          </p:cNvPr>
          <p:cNvSpPr/>
          <p:nvPr/>
        </p:nvSpPr>
        <p:spPr>
          <a:xfrm>
            <a:off x="6353036" y="2833796"/>
            <a:ext cx="1977887" cy="2961791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E856D-B889-4120-AC1E-DD84C2411A9D}"/>
              </a:ext>
            </a:extLst>
          </p:cNvPr>
          <p:cNvSpPr txBox="1"/>
          <p:nvPr/>
        </p:nvSpPr>
        <p:spPr>
          <a:xfrm>
            <a:off x="3310708" y="5507689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A1FC91-CAEB-48BD-9C2F-751234ECB25E}"/>
              </a:ext>
            </a:extLst>
          </p:cNvPr>
          <p:cNvSpPr txBox="1"/>
          <p:nvPr/>
        </p:nvSpPr>
        <p:spPr>
          <a:xfrm>
            <a:off x="6290747" y="5507156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3989536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274025"/>
            <a:ext cx="8678756" cy="17591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many bytes are in each NTFS MFT entry?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512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2048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4096 bytes</a:t>
            </a:r>
          </a:p>
        </p:txBody>
      </p:sp>
    </p:spTree>
    <p:extLst>
      <p:ext uri="{BB962C8B-B14F-4D97-AF65-F5344CB8AC3E}">
        <p14:creationId xmlns:p14="http://schemas.microsoft.com/office/powerpoint/2010/main" val="3350539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274025"/>
            <a:ext cx="8678756" cy="17591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many bytes are in each NTFS MFT entry?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512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1024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2048 bytes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4096 bytes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DD5BE-9E37-4DE3-A3DF-6795D156964C}"/>
              </a:ext>
            </a:extLst>
          </p:cNvPr>
          <p:cNvSpPr/>
          <p:nvPr/>
        </p:nvSpPr>
        <p:spPr>
          <a:xfrm>
            <a:off x="748061" y="894933"/>
            <a:ext cx="1768896" cy="24571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2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Carving</a:t>
            </a:r>
          </a:p>
        </p:txBody>
      </p:sp>
    </p:spTree>
    <p:extLst>
      <p:ext uri="{BB962C8B-B14F-4D97-AF65-F5344CB8AC3E}">
        <p14:creationId xmlns:p14="http://schemas.microsoft.com/office/powerpoint/2010/main" val="3977894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7" y="1404594"/>
            <a:ext cx="8773025" cy="442117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Our discussions up to this point have focused on the use of a specific file systems to recover digital artifacts</a:t>
            </a:r>
          </a:p>
          <a:p>
            <a:pPr>
              <a:lnSpc>
                <a:spcPct val="100000"/>
              </a:lnSpc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This is a stepwise process which requires moving through the structures of each file system</a:t>
            </a:r>
          </a:p>
          <a:p>
            <a:pPr>
              <a:lnSpc>
                <a:spcPct val="100000"/>
              </a:lnSpc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Based on the structure of a given file system we can search for files along cluster boundaries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 (CBFC)</a:t>
            </a:r>
          </a:p>
          <a:p>
            <a:pPr>
              <a:lnSpc>
                <a:spcPct val="100000"/>
              </a:lnSpc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will be times when digital evidence will be stored without the aid of a file system</a:t>
            </a:r>
          </a:p>
        </p:txBody>
      </p:sp>
    </p:spTree>
    <p:extLst>
      <p:ext uri="{BB962C8B-B14F-4D97-AF65-F5344CB8AC3E}">
        <p14:creationId xmlns:p14="http://schemas.microsoft.com/office/powerpoint/2010/main" val="16710895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F7A80-9DFE-4AD3-8C40-C59E85571651}"/>
              </a:ext>
            </a:extLst>
          </p:cNvPr>
          <p:cNvCxnSpPr>
            <a:cxnSpLocks/>
          </p:cNvCxnSpPr>
          <p:nvPr/>
        </p:nvCxnSpPr>
        <p:spPr>
          <a:xfrm>
            <a:off x="1112363" y="1677971"/>
            <a:ext cx="5448692" cy="9521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C88C7-744B-4965-8217-86C2C5CC4893}"/>
              </a:ext>
            </a:extLst>
          </p:cNvPr>
          <p:cNvCxnSpPr/>
          <p:nvPr/>
        </p:nvCxnSpPr>
        <p:spPr>
          <a:xfrm>
            <a:off x="191274" y="1786380"/>
            <a:ext cx="2391670" cy="8436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128631" y="59636"/>
            <a:ext cx="888673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 - MBR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191274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33599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275924" y="730578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361401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F962-3FC7-4860-A0A1-C192B9C29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92" t="6026" r="520" b="942"/>
          <a:stretch/>
        </p:blipFill>
        <p:spPr>
          <a:xfrm>
            <a:off x="2582944" y="2630079"/>
            <a:ext cx="3978111" cy="4072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08902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F7A80-9DFE-4AD3-8C40-C59E85571651}"/>
              </a:ext>
            </a:extLst>
          </p:cNvPr>
          <p:cNvCxnSpPr>
            <a:cxnSpLocks/>
          </p:cNvCxnSpPr>
          <p:nvPr/>
        </p:nvCxnSpPr>
        <p:spPr>
          <a:xfrm>
            <a:off x="1366887" y="1366887"/>
            <a:ext cx="5646655" cy="1263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C88C7-744B-4965-8217-86C2C5CC4893}"/>
              </a:ext>
            </a:extLst>
          </p:cNvPr>
          <p:cNvCxnSpPr>
            <a:cxnSpLocks/>
          </p:cNvCxnSpPr>
          <p:nvPr/>
        </p:nvCxnSpPr>
        <p:spPr>
          <a:xfrm>
            <a:off x="1508289" y="1300899"/>
            <a:ext cx="716437" cy="14611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501926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 - MFT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191274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33599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275924" y="730578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361401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A75020-C270-4F14-B80A-8EB108F1F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06" t="6311" r="1187" b="1356"/>
          <a:stretch/>
        </p:blipFill>
        <p:spPr>
          <a:xfrm>
            <a:off x="2130458" y="2630079"/>
            <a:ext cx="4883085" cy="4167056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53289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F7A80-9DFE-4AD3-8C40-C59E85571651}"/>
              </a:ext>
            </a:extLst>
          </p:cNvPr>
          <p:cNvCxnSpPr>
            <a:cxnSpLocks/>
          </p:cNvCxnSpPr>
          <p:nvPr/>
        </p:nvCxnSpPr>
        <p:spPr>
          <a:xfrm>
            <a:off x="2780907" y="1545996"/>
            <a:ext cx="3723588" cy="9992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C88C7-744B-4965-8217-86C2C5CC4893}"/>
              </a:ext>
            </a:extLst>
          </p:cNvPr>
          <p:cNvCxnSpPr>
            <a:cxnSpLocks/>
          </p:cNvCxnSpPr>
          <p:nvPr/>
        </p:nvCxnSpPr>
        <p:spPr>
          <a:xfrm flipH="1">
            <a:off x="2903457" y="1470581"/>
            <a:ext cx="1036947" cy="11406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95638" y="59636"/>
            <a:ext cx="8952725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 – File Data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191274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33599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275924" y="730578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361401" y="730578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19D18-656B-4354-880D-97472F3A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56" y="2526384"/>
            <a:ext cx="3669657" cy="4187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853827-B22D-4A7C-8B90-F310D2607C50}"/>
              </a:ext>
            </a:extLst>
          </p:cNvPr>
          <p:cNvCxnSpPr>
            <a:cxnSpLocks/>
          </p:cNvCxnSpPr>
          <p:nvPr/>
        </p:nvCxnSpPr>
        <p:spPr>
          <a:xfrm>
            <a:off x="3638746" y="730578"/>
            <a:ext cx="0" cy="1036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D9C0F7-BB5A-45B9-8ED8-BA573A4F0B6D}"/>
              </a:ext>
            </a:extLst>
          </p:cNvPr>
          <p:cNvCxnSpPr>
            <a:cxnSpLocks/>
          </p:cNvCxnSpPr>
          <p:nvPr/>
        </p:nvCxnSpPr>
        <p:spPr>
          <a:xfrm>
            <a:off x="3696876" y="730578"/>
            <a:ext cx="0" cy="1036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2523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F7A80-9DFE-4AD3-8C40-C59E85571651}"/>
              </a:ext>
            </a:extLst>
          </p:cNvPr>
          <p:cNvCxnSpPr>
            <a:cxnSpLocks/>
          </p:cNvCxnSpPr>
          <p:nvPr/>
        </p:nvCxnSpPr>
        <p:spPr>
          <a:xfrm>
            <a:off x="512718" y="2143070"/>
            <a:ext cx="2568321" cy="924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C88C7-744B-4965-8217-86C2C5CC4893}"/>
              </a:ext>
            </a:extLst>
          </p:cNvPr>
          <p:cNvCxnSpPr>
            <a:cxnSpLocks/>
          </p:cNvCxnSpPr>
          <p:nvPr/>
        </p:nvCxnSpPr>
        <p:spPr>
          <a:xfrm flipH="1">
            <a:off x="140250" y="2011403"/>
            <a:ext cx="1008669" cy="11217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273378" y="59636"/>
            <a:ext cx="8597245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Cluster-Based File Carving - File Recovery</a:t>
            </a: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140250" y="1241071"/>
            <a:ext cx="3228571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019D18-656B-4354-880D-97472F3A7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0" y="3048352"/>
            <a:ext cx="2940789" cy="3355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8607A-E98D-4637-994E-2CF8B68D7392}"/>
              </a:ext>
            </a:extLst>
          </p:cNvPr>
          <p:cNvSpPr/>
          <p:nvPr/>
        </p:nvSpPr>
        <p:spPr>
          <a:xfrm>
            <a:off x="3081039" y="2989119"/>
            <a:ext cx="609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sudo dd if=ntfs.dd of=Recovered.jpg bs=1 skip=657827 count=10252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6CA4D-5BB5-4454-A4F3-C64600D467DB}"/>
              </a:ext>
            </a:extLst>
          </p:cNvPr>
          <p:cNvSpPr/>
          <p:nvPr/>
        </p:nvSpPr>
        <p:spPr>
          <a:xfrm>
            <a:off x="3842951" y="921964"/>
            <a:ext cx="4440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+mj-lt"/>
              <a:buAutoNum type="arabicParenR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Determine file offsets</a:t>
            </a:r>
          </a:p>
          <a:p>
            <a:pPr marL="342900" indent="-342900" algn="ctr">
              <a:buFont typeface="+mj-lt"/>
              <a:buAutoNum type="arabicParenR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Find file name</a:t>
            </a:r>
          </a:p>
          <a:p>
            <a:pPr marL="342900" indent="-342900" algn="ctr">
              <a:buFont typeface="+mj-lt"/>
              <a:buAutoNum type="arabicParenR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Locate Storage Location</a:t>
            </a:r>
          </a:p>
          <a:p>
            <a:pPr marL="342900" indent="-342900" algn="ctr">
              <a:buFont typeface="+mj-lt"/>
              <a:buAutoNum type="arabicParenR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Recover file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4F6E355-BECA-4781-B237-650938B122F8}"/>
              </a:ext>
            </a:extLst>
          </p:cNvPr>
          <p:cNvSpPr/>
          <p:nvPr/>
        </p:nvSpPr>
        <p:spPr>
          <a:xfrm>
            <a:off x="5841433" y="2278019"/>
            <a:ext cx="443060" cy="59673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2B7CB30-3CC5-478B-A20E-F84D9EE7A3FE}"/>
              </a:ext>
            </a:extLst>
          </p:cNvPr>
          <p:cNvSpPr/>
          <p:nvPr/>
        </p:nvSpPr>
        <p:spPr>
          <a:xfrm>
            <a:off x="5841433" y="3461196"/>
            <a:ext cx="443060" cy="59673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animal, small, mammal, dog&#10;&#10;Description automatically generated">
            <a:extLst>
              <a:ext uri="{FF2B5EF4-FFF2-40B4-BE49-F238E27FC236}">
                <a16:creationId xmlns:a16="http://schemas.microsoft.com/office/drawing/2014/main" id="{304ED880-D124-4AED-8831-12DDAC886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7" y="4315925"/>
            <a:ext cx="3132092" cy="208806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42E4CF-3805-49B7-A377-7F1D1C434009}"/>
              </a:ext>
            </a:extLst>
          </p:cNvPr>
          <p:cNvCxnSpPr>
            <a:cxnSpLocks/>
          </p:cNvCxnSpPr>
          <p:nvPr/>
        </p:nvCxnSpPr>
        <p:spPr>
          <a:xfrm>
            <a:off x="886119" y="1241071"/>
            <a:ext cx="0" cy="1036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ACF5E2-7AFD-4255-B1BA-B0DE5272C8A4}"/>
              </a:ext>
            </a:extLst>
          </p:cNvPr>
          <p:cNvCxnSpPr>
            <a:cxnSpLocks/>
          </p:cNvCxnSpPr>
          <p:nvPr/>
        </p:nvCxnSpPr>
        <p:spPr>
          <a:xfrm>
            <a:off x="944249" y="1241071"/>
            <a:ext cx="0" cy="1036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700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04AD4F-3076-4BF8-A785-B83DA65D66FA}"/>
              </a:ext>
            </a:extLst>
          </p:cNvPr>
          <p:cNvSpPr txBox="1"/>
          <p:nvPr/>
        </p:nvSpPr>
        <p:spPr>
          <a:xfrm>
            <a:off x="150060" y="7213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1CC2ED1-264E-4D85-9136-C78FBB334F26}"/>
              </a:ext>
            </a:extLst>
          </p:cNvPr>
          <p:cNvSpPr/>
          <p:nvPr/>
        </p:nvSpPr>
        <p:spPr>
          <a:xfrm>
            <a:off x="1000404" y="12253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AE3FE5A-A7EF-4A91-8141-2A2DD56316B9}"/>
              </a:ext>
            </a:extLst>
          </p:cNvPr>
          <p:cNvSpPr/>
          <p:nvPr/>
        </p:nvSpPr>
        <p:spPr>
          <a:xfrm>
            <a:off x="1000404" y="23157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8875F28-61E6-47E6-BA76-EDF91F174915}"/>
              </a:ext>
            </a:extLst>
          </p:cNvPr>
          <p:cNvSpPr/>
          <p:nvPr/>
        </p:nvSpPr>
        <p:spPr>
          <a:xfrm>
            <a:off x="1000404" y="34289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885872A-9B57-48F8-95B3-02C553B3A825}"/>
              </a:ext>
            </a:extLst>
          </p:cNvPr>
          <p:cNvSpPr/>
          <p:nvPr/>
        </p:nvSpPr>
        <p:spPr>
          <a:xfrm>
            <a:off x="1000404" y="45420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6668BF0-587F-4787-93D5-80C01F3DF385}"/>
              </a:ext>
            </a:extLst>
          </p:cNvPr>
          <p:cNvSpPr/>
          <p:nvPr/>
        </p:nvSpPr>
        <p:spPr>
          <a:xfrm>
            <a:off x="1000404" y="56552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6F436-D367-424E-BC08-AFF27AE10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1"/>
          <a:stretch/>
        </p:blipFill>
        <p:spPr>
          <a:xfrm>
            <a:off x="2670240" y="2661834"/>
            <a:ext cx="6323700" cy="16965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F1B5D-F238-47E0-96C5-0371A4A6CDDF}"/>
              </a:ext>
            </a:extLst>
          </p:cNvPr>
          <p:cNvSpPr/>
          <p:nvPr/>
        </p:nvSpPr>
        <p:spPr>
          <a:xfrm>
            <a:off x="378237" y="815324"/>
            <a:ext cx="1753387" cy="136688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2CD5E414-07EF-4D35-80D8-C4D290B95F16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CBFC Automated Recovery - Partitions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63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Project #1 Questions</a:t>
            </a:r>
          </a:p>
        </p:txBody>
      </p:sp>
    </p:spTree>
    <p:extLst>
      <p:ext uri="{BB962C8B-B14F-4D97-AF65-F5344CB8AC3E}">
        <p14:creationId xmlns:p14="http://schemas.microsoft.com/office/powerpoint/2010/main" val="4023387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16A0-8C61-4F54-B21B-5935C9F02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2"/>
          <a:stretch/>
        </p:blipFill>
        <p:spPr>
          <a:xfrm>
            <a:off x="3410745" y="815324"/>
            <a:ext cx="4732851" cy="5800707"/>
          </a:xfrm>
          <a:prstGeom prst="rect">
            <a:avLst/>
          </a:prstGeom>
        </p:spPr>
      </p:pic>
      <p:sp>
        <p:nvSpPr>
          <p:cNvPr id="14" name="CustomShape 2">
            <a:extLst>
              <a:ext uri="{FF2B5EF4-FFF2-40B4-BE49-F238E27FC236}">
                <a16:creationId xmlns:a16="http://schemas.microsoft.com/office/drawing/2014/main" id="{A6A8D433-7914-47E6-9961-91AFAA406298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CBFC Automated Recovery – File System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D821B-463C-47BB-B5A2-F3DA39000F57}"/>
              </a:ext>
            </a:extLst>
          </p:cNvPr>
          <p:cNvSpPr txBox="1"/>
          <p:nvPr/>
        </p:nvSpPr>
        <p:spPr>
          <a:xfrm>
            <a:off x="150060" y="7213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94CA617-8F43-410A-AD23-5BD9F6A51F43}"/>
              </a:ext>
            </a:extLst>
          </p:cNvPr>
          <p:cNvSpPr/>
          <p:nvPr/>
        </p:nvSpPr>
        <p:spPr>
          <a:xfrm>
            <a:off x="1000404" y="12253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AB0AF31-E8CA-48BA-BC1C-C0F69BC985A4}"/>
              </a:ext>
            </a:extLst>
          </p:cNvPr>
          <p:cNvSpPr/>
          <p:nvPr/>
        </p:nvSpPr>
        <p:spPr>
          <a:xfrm>
            <a:off x="1000404" y="23157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F422126-3D8B-41B2-81B0-DAF34FDB9B2A}"/>
              </a:ext>
            </a:extLst>
          </p:cNvPr>
          <p:cNvSpPr/>
          <p:nvPr/>
        </p:nvSpPr>
        <p:spPr>
          <a:xfrm>
            <a:off x="1000404" y="34289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4D60DF5-B64C-451F-9CCE-FC09FD312734}"/>
              </a:ext>
            </a:extLst>
          </p:cNvPr>
          <p:cNvSpPr/>
          <p:nvPr/>
        </p:nvSpPr>
        <p:spPr>
          <a:xfrm>
            <a:off x="1000404" y="45420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F61BBB5-7059-4F7B-9C80-E995D330B593}"/>
              </a:ext>
            </a:extLst>
          </p:cNvPr>
          <p:cNvSpPr/>
          <p:nvPr/>
        </p:nvSpPr>
        <p:spPr>
          <a:xfrm>
            <a:off x="1000404" y="56552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9B4C8-EE33-4AFF-A87A-0BE17F1755A6}"/>
              </a:ext>
            </a:extLst>
          </p:cNvPr>
          <p:cNvSpPr/>
          <p:nvPr/>
        </p:nvSpPr>
        <p:spPr>
          <a:xfrm>
            <a:off x="225476" y="2977435"/>
            <a:ext cx="2065238" cy="31252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145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98E8CE-525F-4F8E-A515-FECE4FE4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" r="2902" b="984"/>
          <a:stretch/>
        </p:blipFill>
        <p:spPr>
          <a:xfrm>
            <a:off x="4270342" y="1093412"/>
            <a:ext cx="3374795" cy="45645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E2BB67-B4C8-47DF-859A-B81ACB817814}"/>
              </a:ext>
            </a:extLst>
          </p:cNvPr>
          <p:cNvSpPr/>
          <p:nvPr/>
        </p:nvSpPr>
        <p:spPr>
          <a:xfrm>
            <a:off x="4779389" y="4974481"/>
            <a:ext cx="1178350" cy="44736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1C78E-6FD5-49AF-9EE5-61E6CD1E01EC}"/>
              </a:ext>
            </a:extLst>
          </p:cNvPr>
          <p:cNvSpPr txBox="1"/>
          <p:nvPr/>
        </p:nvSpPr>
        <p:spPr>
          <a:xfrm>
            <a:off x="5522799" y="6134923"/>
            <a:ext cx="1258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Inodes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A7650F-74FC-4DF5-8CD8-1191B25B2980}"/>
              </a:ext>
            </a:extLst>
          </p:cNvPr>
          <p:cNvCxnSpPr>
            <a:cxnSpLocks/>
          </p:cNvCxnSpPr>
          <p:nvPr/>
        </p:nvCxnSpPr>
        <p:spPr>
          <a:xfrm flipH="1" flipV="1">
            <a:off x="5383891" y="5426659"/>
            <a:ext cx="629339" cy="72586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DAD8BF-2308-40A6-9AD5-00A722CD8ECB}"/>
              </a:ext>
            </a:extLst>
          </p:cNvPr>
          <p:cNvSpPr txBox="1"/>
          <p:nvPr/>
        </p:nvSpPr>
        <p:spPr>
          <a:xfrm>
            <a:off x="150060" y="7213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4F896F0-8AD2-41EB-8846-45000BCA9087}"/>
              </a:ext>
            </a:extLst>
          </p:cNvPr>
          <p:cNvSpPr/>
          <p:nvPr/>
        </p:nvSpPr>
        <p:spPr>
          <a:xfrm>
            <a:off x="1000404" y="12253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EF1C51C-362B-4D01-BE0A-06D8CCDE5F9E}"/>
              </a:ext>
            </a:extLst>
          </p:cNvPr>
          <p:cNvSpPr/>
          <p:nvPr/>
        </p:nvSpPr>
        <p:spPr>
          <a:xfrm>
            <a:off x="1000404" y="23157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3E5505C-EDD0-4B5A-A75C-49FC01E7DF06}"/>
              </a:ext>
            </a:extLst>
          </p:cNvPr>
          <p:cNvSpPr/>
          <p:nvPr/>
        </p:nvSpPr>
        <p:spPr>
          <a:xfrm>
            <a:off x="1000404" y="34289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380E7F0-0A6D-4F8B-9DD3-0CA56DD8241C}"/>
              </a:ext>
            </a:extLst>
          </p:cNvPr>
          <p:cNvSpPr/>
          <p:nvPr/>
        </p:nvSpPr>
        <p:spPr>
          <a:xfrm>
            <a:off x="1000404" y="45420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ABAD5FF-4C84-4919-A7B2-F3B4F629AA31}"/>
              </a:ext>
            </a:extLst>
          </p:cNvPr>
          <p:cNvSpPr/>
          <p:nvPr/>
        </p:nvSpPr>
        <p:spPr>
          <a:xfrm>
            <a:off x="1000404" y="56552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56D12F-4828-4077-86D5-0C596DFB542A}"/>
              </a:ext>
            </a:extLst>
          </p:cNvPr>
          <p:cNvSpPr/>
          <p:nvPr/>
        </p:nvSpPr>
        <p:spPr>
          <a:xfrm>
            <a:off x="439125" y="5198165"/>
            <a:ext cx="1606491" cy="2788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stomShape 2">
            <a:extLst>
              <a:ext uri="{FF2B5EF4-FFF2-40B4-BE49-F238E27FC236}">
                <a16:creationId xmlns:a16="http://schemas.microsoft.com/office/drawing/2014/main" id="{6559374F-0DA6-4CE2-9518-52BA17F0ADC8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CBFC Automated Recovery – Inode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4841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70811-21A0-4F6A-8F04-E72698A0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89" y="1324750"/>
            <a:ext cx="5910260" cy="493616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454C61-C083-431D-8741-A047CB8E75F8}"/>
              </a:ext>
            </a:extLst>
          </p:cNvPr>
          <p:cNvCxnSpPr>
            <a:cxnSpLocks/>
          </p:cNvCxnSpPr>
          <p:nvPr/>
        </p:nvCxnSpPr>
        <p:spPr>
          <a:xfrm flipV="1">
            <a:off x="3869322" y="801530"/>
            <a:ext cx="269044" cy="5163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580324-299C-474B-BAC8-C0E6BD458690}"/>
              </a:ext>
            </a:extLst>
          </p:cNvPr>
          <p:cNvSpPr txBox="1"/>
          <p:nvPr/>
        </p:nvSpPr>
        <p:spPr>
          <a:xfrm>
            <a:off x="3975563" y="490194"/>
            <a:ext cx="115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2ABAC-0C3A-4461-B76B-79A3B9C53883}"/>
              </a:ext>
            </a:extLst>
          </p:cNvPr>
          <p:cNvCxnSpPr>
            <a:cxnSpLocks/>
          </p:cNvCxnSpPr>
          <p:nvPr/>
        </p:nvCxnSpPr>
        <p:spPr>
          <a:xfrm flipV="1">
            <a:off x="5455247" y="808415"/>
            <a:ext cx="269044" cy="5163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4844F3-814C-4C08-8495-4767731EE74B}"/>
              </a:ext>
            </a:extLst>
          </p:cNvPr>
          <p:cNvSpPr txBox="1"/>
          <p:nvPr/>
        </p:nvSpPr>
        <p:spPr>
          <a:xfrm>
            <a:off x="5386724" y="53465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E3D577-8D47-49D4-B900-8296D81DF5C3}"/>
              </a:ext>
            </a:extLst>
          </p:cNvPr>
          <p:cNvSpPr/>
          <p:nvPr/>
        </p:nvSpPr>
        <p:spPr>
          <a:xfrm>
            <a:off x="2924589" y="6066394"/>
            <a:ext cx="864985" cy="18509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23354-82C3-4DB4-A1E3-DF5BF51B6B72}"/>
              </a:ext>
            </a:extLst>
          </p:cNvPr>
          <p:cNvSpPr txBox="1"/>
          <p:nvPr/>
        </p:nvSpPr>
        <p:spPr>
          <a:xfrm>
            <a:off x="3789574" y="6014099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D0897-8CFA-4B80-BC1A-E60216DC566E}"/>
              </a:ext>
            </a:extLst>
          </p:cNvPr>
          <p:cNvSpPr txBox="1"/>
          <p:nvPr/>
        </p:nvSpPr>
        <p:spPr>
          <a:xfrm>
            <a:off x="150060" y="7213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1BF2D45-0752-4433-B922-CA7B3476CE53}"/>
              </a:ext>
            </a:extLst>
          </p:cNvPr>
          <p:cNvSpPr/>
          <p:nvPr/>
        </p:nvSpPr>
        <p:spPr>
          <a:xfrm>
            <a:off x="1000404" y="12253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06EF440-BA31-493C-9E64-4773D2BB8398}"/>
              </a:ext>
            </a:extLst>
          </p:cNvPr>
          <p:cNvSpPr/>
          <p:nvPr/>
        </p:nvSpPr>
        <p:spPr>
          <a:xfrm>
            <a:off x="1000404" y="23157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AB5A5B20-46FA-4322-AA61-6E01DE659D34}"/>
              </a:ext>
            </a:extLst>
          </p:cNvPr>
          <p:cNvSpPr/>
          <p:nvPr/>
        </p:nvSpPr>
        <p:spPr>
          <a:xfrm>
            <a:off x="1000404" y="34289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EDA275C-3EC1-4CA5-ABC6-1CFEA89DBA5E}"/>
              </a:ext>
            </a:extLst>
          </p:cNvPr>
          <p:cNvSpPr/>
          <p:nvPr/>
        </p:nvSpPr>
        <p:spPr>
          <a:xfrm>
            <a:off x="1000404" y="45420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285AFB2-C8B4-4117-A165-C99562FDA4B2}"/>
              </a:ext>
            </a:extLst>
          </p:cNvPr>
          <p:cNvSpPr/>
          <p:nvPr/>
        </p:nvSpPr>
        <p:spPr>
          <a:xfrm>
            <a:off x="1000404" y="56552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0EB8D4-E52F-420C-BB92-138FFFA9BE01}"/>
              </a:ext>
            </a:extLst>
          </p:cNvPr>
          <p:cNvSpPr/>
          <p:nvPr/>
        </p:nvSpPr>
        <p:spPr>
          <a:xfrm>
            <a:off x="439125" y="5198165"/>
            <a:ext cx="1606491" cy="2788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0F5C54B9-4D51-44DB-8297-814465B792A7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CBFC Automated Recovery – Inode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799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454C61-C083-431D-8741-A047CB8E75F8}"/>
              </a:ext>
            </a:extLst>
          </p:cNvPr>
          <p:cNvCxnSpPr>
            <a:cxnSpLocks/>
          </p:cNvCxnSpPr>
          <p:nvPr/>
        </p:nvCxnSpPr>
        <p:spPr>
          <a:xfrm flipV="1">
            <a:off x="3737348" y="2674015"/>
            <a:ext cx="269044" cy="5163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580324-299C-474B-BAC8-C0E6BD458690}"/>
              </a:ext>
            </a:extLst>
          </p:cNvPr>
          <p:cNvSpPr txBox="1"/>
          <p:nvPr/>
        </p:nvSpPr>
        <p:spPr>
          <a:xfrm>
            <a:off x="3843589" y="2362679"/>
            <a:ext cx="115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92ABAC-0C3A-4461-B76B-79A3B9C53883}"/>
              </a:ext>
            </a:extLst>
          </p:cNvPr>
          <p:cNvCxnSpPr>
            <a:cxnSpLocks/>
          </p:cNvCxnSpPr>
          <p:nvPr/>
        </p:nvCxnSpPr>
        <p:spPr>
          <a:xfrm flipV="1">
            <a:off x="6467993" y="2691154"/>
            <a:ext cx="269044" cy="5163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4844F3-814C-4C08-8495-4767731EE74B}"/>
              </a:ext>
            </a:extLst>
          </p:cNvPr>
          <p:cNvSpPr txBox="1"/>
          <p:nvPr/>
        </p:nvSpPr>
        <p:spPr>
          <a:xfrm>
            <a:off x="6662472" y="240269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F5EBBE-1FFA-4A24-97A4-4708654CE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3" b="18631"/>
          <a:stretch/>
        </p:blipFill>
        <p:spPr>
          <a:xfrm>
            <a:off x="2488125" y="3207489"/>
            <a:ext cx="6412713" cy="22030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600E4E-4B87-4BD4-A038-E5E664CED550}"/>
              </a:ext>
            </a:extLst>
          </p:cNvPr>
          <p:cNvCxnSpPr>
            <a:cxnSpLocks/>
          </p:cNvCxnSpPr>
          <p:nvPr/>
        </p:nvCxnSpPr>
        <p:spPr>
          <a:xfrm>
            <a:off x="4042154" y="3430515"/>
            <a:ext cx="325558" cy="66357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069633-8ADF-4D56-B014-DD49BDDD1B71}"/>
              </a:ext>
            </a:extLst>
          </p:cNvPr>
          <p:cNvSpPr txBox="1"/>
          <p:nvPr/>
        </p:nvSpPr>
        <p:spPr>
          <a:xfrm>
            <a:off x="4142990" y="4096693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Recovery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</a:p>
        </p:txBody>
      </p:sp>
      <p:sp>
        <p:nvSpPr>
          <p:cNvPr id="20" name="CustomShape 2">
            <a:extLst>
              <a:ext uri="{FF2B5EF4-FFF2-40B4-BE49-F238E27FC236}">
                <a16:creationId xmlns:a16="http://schemas.microsoft.com/office/drawing/2014/main" id="{ABB46AD5-8284-4CA6-9AE4-964EA48667E7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CBFC - File Recovery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0BF3E4-7294-4476-BE65-F76FF451B24F}"/>
              </a:ext>
            </a:extLst>
          </p:cNvPr>
          <p:cNvSpPr txBox="1"/>
          <p:nvPr/>
        </p:nvSpPr>
        <p:spPr>
          <a:xfrm>
            <a:off x="150060" y="7213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A877F8C-2870-4CF4-B269-61D4A332FF18}"/>
              </a:ext>
            </a:extLst>
          </p:cNvPr>
          <p:cNvSpPr/>
          <p:nvPr/>
        </p:nvSpPr>
        <p:spPr>
          <a:xfrm>
            <a:off x="1000404" y="12253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9ED5395-62D1-40B5-B702-8DAC98AF3DF2}"/>
              </a:ext>
            </a:extLst>
          </p:cNvPr>
          <p:cNvSpPr/>
          <p:nvPr/>
        </p:nvSpPr>
        <p:spPr>
          <a:xfrm>
            <a:off x="1000404" y="23157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FBF2537-F24C-49AD-ACE7-7A2476863D4E}"/>
              </a:ext>
            </a:extLst>
          </p:cNvPr>
          <p:cNvSpPr/>
          <p:nvPr/>
        </p:nvSpPr>
        <p:spPr>
          <a:xfrm>
            <a:off x="1000404" y="34289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5F3E5278-9333-421F-B98E-AA162585C8AB}"/>
              </a:ext>
            </a:extLst>
          </p:cNvPr>
          <p:cNvSpPr/>
          <p:nvPr/>
        </p:nvSpPr>
        <p:spPr>
          <a:xfrm>
            <a:off x="1000404" y="45420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A8C69F1A-1C47-4B5F-A07A-68F8DF294F11}"/>
              </a:ext>
            </a:extLst>
          </p:cNvPr>
          <p:cNvSpPr/>
          <p:nvPr/>
        </p:nvSpPr>
        <p:spPr>
          <a:xfrm>
            <a:off x="1000404" y="56552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A891FD-7A4C-4960-95B7-FF865FB34C87}"/>
              </a:ext>
            </a:extLst>
          </p:cNvPr>
          <p:cNvSpPr/>
          <p:nvPr/>
        </p:nvSpPr>
        <p:spPr>
          <a:xfrm>
            <a:off x="439125" y="5198165"/>
            <a:ext cx="1606491" cy="27880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7096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Sector and Byte-Based File Carving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7" y="914400"/>
            <a:ext cx="8773025" cy="532614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carving is the process of extracting usable data from a storage device that is not formatted with a file system and does not search for files based solely on cluster boundaries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Sector-Based File Carving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Byte-Based File Carving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Disk space without formatting is generally defined  as unallocated space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carving requires significant understanding of file structures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both forensic and security related applications, manipulation of application data and protocols can lead to system compromise</a:t>
            </a:r>
          </a:p>
        </p:txBody>
      </p:sp>
    </p:spTree>
    <p:extLst>
      <p:ext uri="{BB962C8B-B14F-4D97-AF65-F5344CB8AC3E}">
        <p14:creationId xmlns:p14="http://schemas.microsoft.com/office/powerpoint/2010/main" val="29472282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Carving Techniques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54017" y="867266"/>
            <a:ext cx="8835965" cy="577863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Header &amp; Footer File Carving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recovery based on header and footer signatures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 footer is defined, the maximum file size is used carve the correct amount of data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Structure Carving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Utilizes a files internal layout and includes additional identifier strings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Content Carving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structure is loose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characteristics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Character count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Text/language recognition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White and black listing of data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Statistical attributes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 entropy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 Randomness</a:t>
            </a:r>
          </a:p>
        </p:txBody>
      </p:sp>
    </p:spTree>
    <p:extLst>
      <p:ext uri="{BB962C8B-B14F-4D97-AF65-F5344CB8AC3E}">
        <p14:creationId xmlns:p14="http://schemas.microsoft.com/office/powerpoint/2010/main" val="20173061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 &amp; Footer File Carving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54017" y="886121"/>
            <a:ext cx="8867435" cy="566550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are two ways files can be carved based on this method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 / Footer Signatures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Header / Maximum File Size Signatures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Examples of known file signatures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nn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MPEG, MPG, MPEG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nn-NO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0x000001Bx .... 0x000001B7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PDF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0x25504446 .... 0x</a:t>
            </a:r>
            <a:r>
              <a:rPr lang="pt-B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0A2525454F46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GIF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0x474946383761 .... 0x003B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0x504B0304 .... 0x504B .... 17 bytes .... 0x000000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JFIF, JPE, JPEG, JPG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0xFFD8FFE0xxxx4A46494600 .... 0xFFD9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DOCX, PPTX, XLSX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</a:t>
            </a:r>
            <a:r>
              <a:rPr lang="pl-PL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504B030414000600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.... 0x504B0506 .... 18 bytes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Signature search can be done directly with hex editor or can be automated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6905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2D4E86-CF34-4C24-95A0-604C264FDEE5}"/>
              </a:ext>
            </a:extLst>
          </p:cNvPr>
          <p:cNvCxnSpPr>
            <a:cxnSpLocks/>
          </p:cNvCxnSpPr>
          <p:nvPr/>
        </p:nvCxnSpPr>
        <p:spPr>
          <a:xfrm>
            <a:off x="3564249" y="4529559"/>
            <a:ext cx="4851825" cy="83492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FE63B1-A78A-42A3-853F-33F5ADFAF46D}"/>
              </a:ext>
            </a:extLst>
          </p:cNvPr>
          <p:cNvCxnSpPr>
            <a:cxnSpLocks/>
          </p:cNvCxnSpPr>
          <p:nvPr/>
        </p:nvCxnSpPr>
        <p:spPr>
          <a:xfrm>
            <a:off x="213012" y="4548680"/>
            <a:ext cx="564691" cy="86230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F97140-67CD-46EA-9688-966A629399B6}"/>
              </a:ext>
            </a:extLst>
          </p:cNvPr>
          <p:cNvCxnSpPr>
            <a:cxnSpLocks/>
          </p:cNvCxnSpPr>
          <p:nvPr/>
        </p:nvCxnSpPr>
        <p:spPr>
          <a:xfrm flipH="1">
            <a:off x="213013" y="1877924"/>
            <a:ext cx="564690" cy="512303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800FC-3AA4-4001-A7E6-D6D346B1F66B}"/>
              </a:ext>
            </a:extLst>
          </p:cNvPr>
          <p:cNvCxnSpPr>
            <a:cxnSpLocks/>
          </p:cNvCxnSpPr>
          <p:nvPr/>
        </p:nvCxnSpPr>
        <p:spPr>
          <a:xfrm flipH="1">
            <a:off x="3592192" y="1900090"/>
            <a:ext cx="4823882" cy="49347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 &amp; Footer Example - </a:t>
            </a:r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DOCX, PPTX, XLSX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D57EB-DE2F-426A-B120-4A666EC33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811"/>
          <a:stretch/>
        </p:blipFill>
        <p:spPr>
          <a:xfrm>
            <a:off x="213013" y="2360257"/>
            <a:ext cx="3379179" cy="586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D6FF9A-E9B7-418F-B59A-4BD2CC40A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6" t="5612" r="11856" b="2201"/>
          <a:stretch/>
        </p:blipFill>
        <p:spPr>
          <a:xfrm>
            <a:off x="5497253" y="2318776"/>
            <a:ext cx="3379179" cy="231450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E333292-918B-4F99-B981-7EAAC3615A65}"/>
              </a:ext>
            </a:extLst>
          </p:cNvPr>
          <p:cNvSpPr/>
          <p:nvPr/>
        </p:nvSpPr>
        <p:spPr>
          <a:xfrm>
            <a:off x="4572000" y="3245478"/>
            <a:ext cx="678391" cy="45253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8498D-A247-4F33-B322-C5536FEE6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85536"/>
          <a:stretch/>
        </p:blipFill>
        <p:spPr>
          <a:xfrm>
            <a:off x="727926" y="862771"/>
            <a:ext cx="7688149" cy="1060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73D4B6-38B7-4BFE-BB6A-F05DED2FE97D}"/>
              </a:ext>
            </a:extLst>
          </p:cNvPr>
          <p:cNvSpPr/>
          <p:nvPr/>
        </p:nvSpPr>
        <p:spPr>
          <a:xfrm>
            <a:off x="1758245" y="1142177"/>
            <a:ext cx="2370695" cy="17284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FF68-991A-4922-82FC-B6E71610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13" y="4033212"/>
            <a:ext cx="3379179" cy="515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F635FAD-F101-4235-A248-381995256528}"/>
              </a:ext>
            </a:extLst>
          </p:cNvPr>
          <p:cNvSpPr/>
          <p:nvPr/>
        </p:nvSpPr>
        <p:spPr>
          <a:xfrm>
            <a:off x="3592192" y="2490496"/>
            <a:ext cx="925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E3A60D-0C38-4686-9562-26E9EE3D35F4}"/>
              </a:ext>
            </a:extLst>
          </p:cNvPr>
          <p:cNvSpPr/>
          <p:nvPr/>
        </p:nvSpPr>
        <p:spPr>
          <a:xfrm>
            <a:off x="213011" y="2956610"/>
            <a:ext cx="3379179" cy="10822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C9B85D-8D68-4108-8EFD-FCFB2C04D0BC}"/>
              </a:ext>
            </a:extLst>
          </p:cNvPr>
          <p:cNvSpPr/>
          <p:nvPr/>
        </p:nvSpPr>
        <p:spPr>
          <a:xfrm>
            <a:off x="3715620" y="3318532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CAD597-D120-4CEF-AD39-FB890EFD3978}"/>
              </a:ext>
            </a:extLst>
          </p:cNvPr>
          <p:cNvSpPr/>
          <p:nvPr/>
        </p:nvSpPr>
        <p:spPr>
          <a:xfrm>
            <a:off x="3592190" y="4147751"/>
            <a:ext cx="925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9A91EC8-63BF-48E4-B6E8-C9D7FE62F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26" y="5337929"/>
            <a:ext cx="7688148" cy="1172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8164DA-55C0-4BC4-98C1-E2616014FC8D}"/>
              </a:ext>
            </a:extLst>
          </p:cNvPr>
          <p:cNvSpPr/>
          <p:nvPr/>
        </p:nvSpPr>
        <p:spPr>
          <a:xfrm>
            <a:off x="5732783" y="5837892"/>
            <a:ext cx="856553" cy="2183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92DCB4-AE4B-4844-A07E-9DDC6CB4094E}"/>
              </a:ext>
            </a:extLst>
          </p:cNvPr>
          <p:cNvSpPr/>
          <p:nvPr/>
        </p:nvSpPr>
        <p:spPr>
          <a:xfrm>
            <a:off x="1831658" y="6056279"/>
            <a:ext cx="4757678" cy="16635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CAE35C-B03D-47C9-B434-1CBE2B5AEEA4}"/>
              </a:ext>
            </a:extLst>
          </p:cNvPr>
          <p:cNvSpPr/>
          <p:nvPr/>
        </p:nvSpPr>
        <p:spPr>
          <a:xfrm>
            <a:off x="1831658" y="6225181"/>
            <a:ext cx="856553" cy="2158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9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Size Determination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254AA-613C-4A40-B899-18CD0084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716953"/>
            <a:ext cx="7286625" cy="1114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E44DE-CE8E-4FD0-AB75-3194104BD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52" y="1918377"/>
            <a:ext cx="3634388" cy="47315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287238-CEB0-4907-835B-BF54D506FF67}"/>
              </a:ext>
            </a:extLst>
          </p:cNvPr>
          <p:cNvSpPr/>
          <p:nvPr/>
        </p:nvSpPr>
        <p:spPr>
          <a:xfrm>
            <a:off x="994674" y="1602553"/>
            <a:ext cx="782425" cy="16025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7975B2-65A7-4716-92DD-77421539CCCD}"/>
              </a:ext>
            </a:extLst>
          </p:cNvPr>
          <p:cNvSpPr/>
          <p:nvPr/>
        </p:nvSpPr>
        <p:spPr>
          <a:xfrm>
            <a:off x="2513961" y="1602553"/>
            <a:ext cx="229239" cy="16025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6A9BF-32A3-46AA-A405-373F20D8D33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656530" y="1762810"/>
            <a:ext cx="972051" cy="11187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94DB1B-407F-4C72-B594-028A314EE570}"/>
              </a:ext>
            </a:extLst>
          </p:cNvPr>
          <p:cNvSpPr txBox="1"/>
          <p:nvPr/>
        </p:nvSpPr>
        <p:spPr>
          <a:xfrm>
            <a:off x="826815" y="28815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0x11A833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E94D-C9D6-4057-8786-7C4C7FAEBDA0}"/>
              </a:ext>
            </a:extLst>
          </p:cNvPr>
          <p:cNvSpPr txBox="1"/>
          <p:nvPr/>
        </p:nvSpPr>
        <p:spPr>
          <a:xfrm>
            <a:off x="337941" y="4187215"/>
            <a:ext cx="2733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1,157,171 bytes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AB3E7B9-0A0E-4456-ABCB-73492885F6B6}"/>
              </a:ext>
            </a:extLst>
          </p:cNvPr>
          <p:cNvSpPr/>
          <p:nvPr/>
        </p:nvSpPr>
        <p:spPr>
          <a:xfrm>
            <a:off x="1433000" y="3363062"/>
            <a:ext cx="485627" cy="73715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57F349-695F-40D9-8D43-9F4AA749B02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071383" y="3987539"/>
            <a:ext cx="1521535" cy="415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771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2">
            <a:extLst>
              <a:ext uri="{FF2B5EF4-FFF2-40B4-BE49-F238E27FC236}">
                <a16:creationId xmlns:a16="http://schemas.microsoft.com/office/drawing/2014/main" id="{B2A53655-A745-4C22-87B7-EA2F2A997897}"/>
              </a:ext>
            </a:extLst>
          </p:cNvPr>
          <p:cNvSpPr/>
          <p:nvPr/>
        </p:nvSpPr>
        <p:spPr>
          <a:xfrm>
            <a:off x="522145" y="87918"/>
            <a:ext cx="8140148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25EB3C5A-6E55-43EF-B671-F46AACB840C6}"/>
              </a:ext>
            </a:extLst>
          </p:cNvPr>
          <p:cNvSpPr/>
          <p:nvPr/>
        </p:nvSpPr>
        <p:spPr>
          <a:xfrm>
            <a:off x="182140" y="803636"/>
            <a:ext cx="8820157" cy="30165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will be cases when short signature headers will result in false positive results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make the search result more effective, it is necessary to use wildcard or regular expression searches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It is necessary to understand the structure of each artifact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an example, the BMP image file format which only has a 2 byte header “42 4D”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D756D-DA76-4B05-9AF2-A5D6C8EE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0" y="3996964"/>
            <a:ext cx="5350898" cy="2314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512B48-4365-4B35-8104-643CDA257DC9}"/>
              </a:ext>
            </a:extLst>
          </p:cNvPr>
          <p:cNvSpPr/>
          <p:nvPr/>
        </p:nvSpPr>
        <p:spPr>
          <a:xfrm>
            <a:off x="5797874" y="4847732"/>
            <a:ext cx="876693" cy="6127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clothing&#10;&#10;Description automatically generated">
            <a:extLst>
              <a:ext uri="{FF2B5EF4-FFF2-40B4-BE49-F238E27FC236}">
                <a16:creationId xmlns:a16="http://schemas.microsoft.com/office/drawing/2014/main" id="{7DCC33BF-9CB5-48E2-8AD0-A5ED61ACE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04" y="4322336"/>
            <a:ext cx="1988289" cy="1663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39338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7"/>
            <a:ext cx="8140148" cy="42069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Allocation Table - Correction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DE383A-640C-439D-9044-6B8356E1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52943"/>
              </p:ext>
            </p:extLst>
          </p:nvPr>
        </p:nvGraphicFramePr>
        <p:xfrm>
          <a:off x="6769741" y="1015321"/>
          <a:ext cx="2067560" cy="53949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033780">
                  <a:extLst>
                    <a:ext uri="{9D8B030D-6E8A-4147-A177-3AD203B41FA5}">
                      <a16:colId xmlns:a16="http://schemas.microsoft.com/office/drawing/2014/main" val="2815204384"/>
                    </a:ext>
                  </a:extLst>
                </a:gridCol>
                <a:gridCol w="1033780">
                  <a:extLst>
                    <a:ext uri="{9D8B030D-6E8A-4147-A177-3AD203B41FA5}">
                      <a16:colId xmlns:a16="http://schemas.microsoft.com/office/drawing/2014/main" val="172725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0131"/>
                  </a:ext>
                </a:extLst>
              </a:tr>
              <a:tr h="24965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40695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51460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443909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243083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358182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90570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75157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275954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55945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170428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738295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86742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0xFFFF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72920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43989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23582"/>
                  </a:ext>
                </a:extLst>
              </a:tr>
              <a:tr h="2370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408834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DB08161-E35C-43B0-9AE1-9C22F81A8ABB}"/>
              </a:ext>
            </a:extLst>
          </p:cNvPr>
          <p:cNvSpPr txBox="1"/>
          <p:nvPr/>
        </p:nvSpPr>
        <p:spPr>
          <a:xfrm>
            <a:off x="7550086" y="69232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05EFD2-4BE1-4FE3-A95F-3A21FCF3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2" y="4689414"/>
            <a:ext cx="6300017" cy="19876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0FDBEE-4A57-40FE-B399-A7B2C38C3A5B}"/>
              </a:ext>
            </a:extLst>
          </p:cNvPr>
          <p:cNvSpPr/>
          <p:nvPr/>
        </p:nvSpPr>
        <p:spPr>
          <a:xfrm>
            <a:off x="198972" y="4832289"/>
            <a:ext cx="4706403" cy="50669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3C449E0E-CE6A-4774-8711-0F9A465CC9AF}"/>
              </a:ext>
            </a:extLst>
          </p:cNvPr>
          <p:cNvSpPr/>
          <p:nvPr/>
        </p:nvSpPr>
        <p:spPr>
          <a:xfrm>
            <a:off x="95897" y="767388"/>
            <a:ext cx="6487578" cy="35950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file allocation table specifies where in storage the contents of a file reside</a:t>
            </a:r>
          </a:p>
          <a:p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find the contents of a file we will follow the next sector until an end of file marker is indicated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0xFFFF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File Allocation Table only tells one part of the story, we will also need the directory entries to know which files are associated with which sectors in the FAT</a:t>
            </a:r>
          </a:p>
        </p:txBody>
      </p:sp>
    </p:spTree>
    <p:extLst>
      <p:ext uri="{BB962C8B-B14F-4D97-AF65-F5344CB8AC3E}">
        <p14:creationId xmlns:p14="http://schemas.microsoft.com/office/powerpoint/2010/main" val="21098111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2">
            <a:extLst>
              <a:ext uri="{FF2B5EF4-FFF2-40B4-BE49-F238E27FC236}">
                <a16:creationId xmlns:a16="http://schemas.microsoft.com/office/drawing/2014/main" id="{B2A53655-A745-4C22-87B7-EA2F2A997897}"/>
              </a:ext>
            </a:extLst>
          </p:cNvPr>
          <p:cNvSpPr/>
          <p:nvPr/>
        </p:nvSpPr>
        <p:spPr>
          <a:xfrm>
            <a:off x="522145" y="87918"/>
            <a:ext cx="8140148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 - BMP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296EE-E903-4005-9217-55FC2F092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233"/>
          <a:stretch/>
        </p:blipFill>
        <p:spPr>
          <a:xfrm>
            <a:off x="480599" y="676023"/>
            <a:ext cx="8182801" cy="1159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D2CF64-B810-4B76-9B0D-3CC1EE4C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0" y="2158202"/>
            <a:ext cx="4186651" cy="41200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D86E7F-18A7-41F2-98F8-9E162F014567}"/>
              </a:ext>
            </a:extLst>
          </p:cNvPr>
          <p:cNvSpPr/>
          <p:nvPr/>
        </p:nvSpPr>
        <p:spPr>
          <a:xfrm>
            <a:off x="259560" y="2620648"/>
            <a:ext cx="4186651" cy="22624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C714D-CE4E-4DB0-A6B4-387255FB6198}"/>
              </a:ext>
            </a:extLst>
          </p:cNvPr>
          <p:cNvSpPr/>
          <p:nvPr/>
        </p:nvSpPr>
        <p:spPr>
          <a:xfrm>
            <a:off x="259560" y="2846891"/>
            <a:ext cx="4186651" cy="22624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3C57E9-583C-4C98-A5B6-A848CE44EAF6}"/>
              </a:ext>
            </a:extLst>
          </p:cNvPr>
          <p:cNvSpPr/>
          <p:nvPr/>
        </p:nvSpPr>
        <p:spPr>
          <a:xfrm>
            <a:off x="259560" y="3073135"/>
            <a:ext cx="4186651" cy="46191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EE62A7-93A4-41F7-9C8C-6D6FE09ABC8A}"/>
              </a:ext>
            </a:extLst>
          </p:cNvPr>
          <p:cNvSpPr/>
          <p:nvPr/>
        </p:nvSpPr>
        <p:spPr>
          <a:xfrm>
            <a:off x="259560" y="3535049"/>
            <a:ext cx="4186651" cy="22624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FB56C-716F-4339-A798-87B416DA346F}"/>
              </a:ext>
            </a:extLst>
          </p:cNvPr>
          <p:cNvSpPr/>
          <p:nvPr/>
        </p:nvSpPr>
        <p:spPr>
          <a:xfrm>
            <a:off x="259559" y="3766004"/>
            <a:ext cx="4186651" cy="226243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F93B69-AFF5-4085-A5AC-CFB177F9682B}"/>
              </a:ext>
            </a:extLst>
          </p:cNvPr>
          <p:cNvSpPr/>
          <p:nvPr/>
        </p:nvSpPr>
        <p:spPr>
          <a:xfrm>
            <a:off x="259558" y="3989890"/>
            <a:ext cx="4186651" cy="226243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2B510E-F6BF-4916-918B-86139AF30045}"/>
              </a:ext>
            </a:extLst>
          </p:cNvPr>
          <p:cNvSpPr/>
          <p:nvPr/>
        </p:nvSpPr>
        <p:spPr>
          <a:xfrm>
            <a:off x="259560" y="4224382"/>
            <a:ext cx="4186651" cy="22624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6B4C65-24CC-4740-95EF-081B877818F5}"/>
              </a:ext>
            </a:extLst>
          </p:cNvPr>
          <p:cNvSpPr/>
          <p:nvPr/>
        </p:nvSpPr>
        <p:spPr>
          <a:xfrm>
            <a:off x="259560" y="4450625"/>
            <a:ext cx="4186651" cy="22624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65D84B-CED3-4FA2-B6CF-6F9F37252525}"/>
              </a:ext>
            </a:extLst>
          </p:cNvPr>
          <p:cNvSpPr/>
          <p:nvPr/>
        </p:nvSpPr>
        <p:spPr>
          <a:xfrm>
            <a:off x="259560" y="4676869"/>
            <a:ext cx="4186651" cy="2215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1B7889-D77D-4F6D-AF4F-CD45F20B55DC}"/>
              </a:ext>
            </a:extLst>
          </p:cNvPr>
          <p:cNvSpPr/>
          <p:nvPr/>
        </p:nvSpPr>
        <p:spPr>
          <a:xfrm>
            <a:off x="259558" y="4907823"/>
            <a:ext cx="4186651" cy="22624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F3585A-2C91-4D23-B84A-A2C8A57670C9}"/>
              </a:ext>
            </a:extLst>
          </p:cNvPr>
          <p:cNvSpPr/>
          <p:nvPr/>
        </p:nvSpPr>
        <p:spPr>
          <a:xfrm>
            <a:off x="259557" y="5129351"/>
            <a:ext cx="4186651" cy="226243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C92B95-C731-4BC4-B3B2-F25EEC301D82}"/>
              </a:ext>
            </a:extLst>
          </p:cNvPr>
          <p:cNvSpPr/>
          <p:nvPr/>
        </p:nvSpPr>
        <p:spPr>
          <a:xfrm>
            <a:off x="259556" y="5362664"/>
            <a:ext cx="4186651" cy="226243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068EE4-A516-4D3A-9751-8548E8F19956}"/>
              </a:ext>
            </a:extLst>
          </p:cNvPr>
          <p:cNvSpPr/>
          <p:nvPr/>
        </p:nvSpPr>
        <p:spPr>
          <a:xfrm>
            <a:off x="259556" y="5587142"/>
            <a:ext cx="4186651" cy="22624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D62CFF-3049-4056-BB6C-B1B28679769F}"/>
              </a:ext>
            </a:extLst>
          </p:cNvPr>
          <p:cNvSpPr/>
          <p:nvPr/>
        </p:nvSpPr>
        <p:spPr>
          <a:xfrm>
            <a:off x="259556" y="5813385"/>
            <a:ext cx="4186651" cy="22624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E56CBE-5F78-448C-B746-21C4BD02161F}"/>
              </a:ext>
            </a:extLst>
          </p:cNvPr>
          <p:cNvSpPr/>
          <p:nvPr/>
        </p:nvSpPr>
        <p:spPr>
          <a:xfrm>
            <a:off x="1646871" y="996709"/>
            <a:ext cx="568427" cy="19207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3841DF-83A1-448E-9E69-8D642BD144B3}"/>
              </a:ext>
            </a:extLst>
          </p:cNvPr>
          <p:cNvSpPr/>
          <p:nvPr/>
        </p:nvSpPr>
        <p:spPr>
          <a:xfrm>
            <a:off x="2262433" y="1000245"/>
            <a:ext cx="1225484" cy="188533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CA118B-882E-45C3-97F8-031D8C98EDA1}"/>
              </a:ext>
            </a:extLst>
          </p:cNvPr>
          <p:cNvSpPr/>
          <p:nvPr/>
        </p:nvSpPr>
        <p:spPr>
          <a:xfrm>
            <a:off x="3550118" y="998476"/>
            <a:ext cx="1225484" cy="18853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4F6413-3C8E-49ED-A0F3-45A08EC2A513}"/>
              </a:ext>
            </a:extLst>
          </p:cNvPr>
          <p:cNvSpPr/>
          <p:nvPr/>
        </p:nvSpPr>
        <p:spPr>
          <a:xfrm>
            <a:off x="4850174" y="998476"/>
            <a:ext cx="1225484" cy="1885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36E8C-893A-4561-AB28-39ED875DC567}"/>
              </a:ext>
            </a:extLst>
          </p:cNvPr>
          <p:cNvSpPr/>
          <p:nvPr/>
        </p:nvSpPr>
        <p:spPr>
          <a:xfrm>
            <a:off x="6119849" y="996709"/>
            <a:ext cx="568427" cy="188533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AF5127-1271-420F-932F-9A9717427DD1}"/>
              </a:ext>
            </a:extLst>
          </p:cNvPr>
          <p:cNvSpPr/>
          <p:nvPr/>
        </p:nvSpPr>
        <p:spPr>
          <a:xfrm>
            <a:off x="1646870" y="1214169"/>
            <a:ext cx="568427" cy="188533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D748D8-2815-4A6B-AB1C-D61DAF5F3A98}"/>
              </a:ext>
            </a:extLst>
          </p:cNvPr>
          <p:cNvSpPr/>
          <p:nvPr/>
        </p:nvSpPr>
        <p:spPr>
          <a:xfrm>
            <a:off x="2262433" y="1205275"/>
            <a:ext cx="1225484" cy="188533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12D087-1F36-4392-8569-1B21AAD46C58}"/>
              </a:ext>
            </a:extLst>
          </p:cNvPr>
          <p:cNvSpPr/>
          <p:nvPr/>
        </p:nvSpPr>
        <p:spPr>
          <a:xfrm>
            <a:off x="3564177" y="1203505"/>
            <a:ext cx="1211425" cy="18853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6D53B1-BCE2-425D-95C3-5E17C2C53164}"/>
              </a:ext>
            </a:extLst>
          </p:cNvPr>
          <p:cNvSpPr/>
          <p:nvPr/>
        </p:nvSpPr>
        <p:spPr>
          <a:xfrm>
            <a:off x="4850174" y="1222361"/>
            <a:ext cx="570237" cy="171447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13D192-2E75-48B6-BF02-FC6D099F7B17}"/>
              </a:ext>
            </a:extLst>
          </p:cNvPr>
          <p:cNvSpPr/>
          <p:nvPr/>
        </p:nvSpPr>
        <p:spPr>
          <a:xfrm>
            <a:off x="259556" y="6034320"/>
            <a:ext cx="4186651" cy="221527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DBA06D-84FF-4FD7-A6A1-0C95F71B497A}"/>
              </a:ext>
            </a:extLst>
          </p:cNvPr>
          <p:cNvSpPr/>
          <p:nvPr/>
        </p:nvSpPr>
        <p:spPr>
          <a:xfrm>
            <a:off x="5494017" y="1207040"/>
            <a:ext cx="581641" cy="19566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DE0579-77A1-4E1A-B470-74E6D893326E}"/>
              </a:ext>
            </a:extLst>
          </p:cNvPr>
          <p:cNvSpPr/>
          <p:nvPr/>
        </p:nvSpPr>
        <p:spPr>
          <a:xfrm>
            <a:off x="6119849" y="1210605"/>
            <a:ext cx="581641" cy="18143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D16919-8995-455E-B0C6-E5A843F008EC}"/>
              </a:ext>
            </a:extLst>
          </p:cNvPr>
          <p:cNvSpPr/>
          <p:nvPr/>
        </p:nvSpPr>
        <p:spPr>
          <a:xfrm>
            <a:off x="1646870" y="1428040"/>
            <a:ext cx="568427" cy="18853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91C26A-5DAB-4F92-88E9-D541DE46472A}"/>
              </a:ext>
            </a:extLst>
          </p:cNvPr>
          <p:cNvSpPr/>
          <p:nvPr/>
        </p:nvSpPr>
        <p:spPr>
          <a:xfrm>
            <a:off x="2262433" y="1430080"/>
            <a:ext cx="1225484" cy="18466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A6228E-0C64-4A82-B818-92E7E2F58EDA}"/>
              </a:ext>
            </a:extLst>
          </p:cNvPr>
          <p:cNvSpPr/>
          <p:nvPr/>
        </p:nvSpPr>
        <p:spPr>
          <a:xfrm>
            <a:off x="3564177" y="1428040"/>
            <a:ext cx="1211425" cy="194069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4BC15-8252-4BF7-B0B9-4F9A682EC944}"/>
              </a:ext>
            </a:extLst>
          </p:cNvPr>
          <p:cNvSpPr/>
          <p:nvPr/>
        </p:nvSpPr>
        <p:spPr>
          <a:xfrm>
            <a:off x="4850174" y="1433576"/>
            <a:ext cx="1225484" cy="17144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1388A48-1A74-488D-8D34-62A7E6FAD7C4}"/>
              </a:ext>
            </a:extLst>
          </p:cNvPr>
          <p:cNvSpPr/>
          <p:nvPr/>
        </p:nvSpPr>
        <p:spPr>
          <a:xfrm>
            <a:off x="6118039" y="1430096"/>
            <a:ext cx="570237" cy="171447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DC7F36-60A1-42CD-A8D4-35FF31109F02}"/>
              </a:ext>
            </a:extLst>
          </p:cNvPr>
          <p:cNvSpPr/>
          <p:nvPr/>
        </p:nvSpPr>
        <p:spPr>
          <a:xfrm>
            <a:off x="1645060" y="1645977"/>
            <a:ext cx="570237" cy="171447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79CC2A-AA29-421E-B12B-12F19B5E1A84}"/>
              </a:ext>
            </a:extLst>
          </p:cNvPr>
          <p:cNvSpPr/>
          <p:nvPr/>
        </p:nvSpPr>
        <p:spPr>
          <a:xfrm>
            <a:off x="2262433" y="1642500"/>
            <a:ext cx="1225484" cy="188533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stomShape 1">
            <a:extLst>
              <a:ext uri="{FF2B5EF4-FFF2-40B4-BE49-F238E27FC236}">
                <a16:creationId xmlns:a16="http://schemas.microsoft.com/office/drawing/2014/main" id="{1A0E6470-F0DF-4EFF-B9AA-25E999ECC44B}"/>
              </a:ext>
            </a:extLst>
          </p:cNvPr>
          <p:cNvSpPr/>
          <p:nvPr/>
        </p:nvSpPr>
        <p:spPr>
          <a:xfrm>
            <a:off x="4571999" y="2535663"/>
            <a:ext cx="4479826" cy="343978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 can take advantage of the file structure to build a more robust search string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offsets 0x6 – 0x9 are set to 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offsets 0xE – 0xF are set to 0x2800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more unique the search string is, the less likelihood of a false 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5CE49-A9C2-4765-BA3B-E42F6895F814}"/>
              </a:ext>
            </a:extLst>
          </p:cNvPr>
          <p:cNvSpPr txBox="1"/>
          <p:nvPr/>
        </p:nvSpPr>
        <p:spPr>
          <a:xfrm>
            <a:off x="1791431" y="6439426"/>
            <a:ext cx="556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42 4D ? ? ? ? 00 00 00 00 ? ? ? ? 28 00</a:t>
            </a:r>
          </a:p>
        </p:txBody>
      </p:sp>
    </p:spTree>
    <p:extLst>
      <p:ext uri="{BB962C8B-B14F-4D97-AF65-F5344CB8AC3E}">
        <p14:creationId xmlns:p14="http://schemas.microsoft.com/office/powerpoint/2010/main" val="1989873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 - PCRE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54017" y="782425"/>
            <a:ext cx="8835965" cy="10463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Along with standard string matching techniques, we can also make use of Perl Compatible Regular Expressions (PCRE) to take advantage of known file 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A1A3A3-9B90-4FF2-BF10-F2E583A6C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352907"/>
              </p:ext>
            </p:extLst>
          </p:nvPr>
        </p:nvGraphicFramePr>
        <p:xfrm>
          <a:off x="32880" y="2231655"/>
          <a:ext cx="4301173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1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PCRE Symbol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Beginning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Line Match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Any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End of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Line Match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Bracket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Escape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decimal digit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non-decimal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digit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BE3E8F-0B1F-490F-9690-18D6EBD97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69443"/>
              </p:ext>
            </p:extLst>
          </p:nvPr>
        </p:nvGraphicFramePr>
        <p:xfrm>
          <a:off x="4383172" y="2228781"/>
          <a:ext cx="4726623" cy="4079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5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PCRE Symbol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word character (ld_)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non-word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Any non-whitespace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\t , 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Tab, New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0 or more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times; {0,}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1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 more times {1,}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0 or 1 times {0,1}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Exactly n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at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least n times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n,m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 ≤ x ≤ m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296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 - PCRE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54017" y="954054"/>
            <a:ext cx="8835965" cy="194940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PCRE searches can be conducted through an API to existing applications or through a programmatic process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Some examples of file structure carving searches include: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9BB012-48FC-47DF-9F0C-1D6243D2A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9611"/>
              </p:ext>
            </p:extLst>
          </p:nvPr>
        </p:nvGraphicFramePr>
        <p:xfrm>
          <a:off x="657158" y="3159938"/>
          <a:ext cx="7829684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5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String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PCRE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User-Agent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^User-Agent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Detects All Lines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Starting With User Agent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[0-9]{5}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Matches on 5 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consecutive numbers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abcdef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[a-z]{6}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Matches on 6 consecutive lowercase letters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[0-9A-Fa-f]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 any hex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A3FD020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[0-9A-Fa-f]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{7}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Matches on 7 consecutive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hex values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1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[123]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\[[0-9]{3}\]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Escape brackets so they can be detected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530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48786BC-329A-40ED-9B77-E34D5CB339A3}"/>
              </a:ext>
            </a:extLst>
          </p:cNvPr>
          <p:cNvSpPr txBox="1"/>
          <p:nvPr/>
        </p:nvSpPr>
        <p:spPr>
          <a:xfrm>
            <a:off x="1478843" y="1762362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42 4D ? ? ? ? 00 00 00 00 ? ? ? ? 28 00</a:t>
            </a:r>
          </a:p>
        </p:txBody>
      </p:sp>
      <p:sp>
        <p:nvSpPr>
          <p:cNvPr id="15" name="CustomShape 2">
            <a:extLst>
              <a:ext uri="{FF2B5EF4-FFF2-40B4-BE49-F238E27FC236}">
                <a16:creationId xmlns:a16="http://schemas.microsoft.com/office/drawing/2014/main" id="{D4B91FC8-B3A9-4A17-BAE0-D6BA3C2A891F}"/>
              </a:ext>
            </a:extLst>
          </p:cNvPr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 - PCRE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CustomShape 1">
            <a:extLst>
              <a:ext uri="{FF2B5EF4-FFF2-40B4-BE49-F238E27FC236}">
                <a16:creationId xmlns:a16="http://schemas.microsoft.com/office/drawing/2014/main" id="{02137B22-A3AF-4CCB-BABD-4DA18464A1B9}"/>
              </a:ext>
            </a:extLst>
          </p:cNvPr>
          <p:cNvSpPr/>
          <p:nvPr/>
        </p:nvSpPr>
        <p:spPr>
          <a:xfrm>
            <a:off x="154017" y="857839"/>
            <a:ext cx="8835965" cy="8766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a PCRE that will match the wildcard string generated earlier: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A830A1-297A-4C6B-89D1-6DD356296A54}"/>
              </a:ext>
            </a:extLst>
          </p:cNvPr>
          <p:cNvSpPr/>
          <p:nvPr/>
        </p:nvSpPr>
        <p:spPr>
          <a:xfrm>
            <a:off x="1377384" y="2487516"/>
            <a:ext cx="6494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^424D[0-9A-Fa-f]{8}0{8}[0-9A-Fa-f]{8}2800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D560D-337D-4FDA-8E71-A11BE42AB448}"/>
              </a:ext>
            </a:extLst>
          </p:cNvPr>
          <p:cNvSpPr/>
          <p:nvPr/>
        </p:nvSpPr>
        <p:spPr>
          <a:xfrm>
            <a:off x="1545996" y="1762362"/>
            <a:ext cx="857839" cy="40011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D6D88-7E6B-4968-A087-A9251F116A85}"/>
              </a:ext>
            </a:extLst>
          </p:cNvPr>
          <p:cNvSpPr/>
          <p:nvPr/>
        </p:nvSpPr>
        <p:spPr>
          <a:xfrm>
            <a:off x="2489841" y="1762362"/>
            <a:ext cx="1158332" cy="40011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7C8F3B-9CA6-4123-91E4-FCD6063B439B}"/>
              </a:ext>
            </a:extLst>
          </p:cNvPr>
          <p:cNvSpPr/>
          <p:nvPr/>
        </p:nvSpPr>
        <p:spPr>
          <a:xfrm>
            <a:off x="3715326" y="1762362"/>
            <a:ext cx="1723939" cy="40011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B54966-9CD8-40DD-AE8B-F20D2FF57CAB}"/>
              </a:ext>
            </a:extLst>
          </p:cNvPr>
          <p:cNvSpPr/>
          <p:nvPr/>
        </p:nvSpPr>
        <p:spPr>
          <a:xfrm>
            <a:off x="5525271" y="1762362"/>
            <a:ext cx="1158332" cy="400110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1BF9AA-E895-4D8C-8290-0539F51320A2}"/>
              </a:ext>
            </a:extLst>
          </p:cNvPr>
          <p:cNvSpPr/>
          <p:nvPr/>
        </p:nvSpPr>
        <p:spPr>
          <a:xfrm>
            <a:off x="6769609" y="1762362"/>
            <a:ext cx="828395" cy="400110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0F62AA-EFA6-447D-831D-A49EA174C8DD}"/>
              </a:ext>
            </a:extLst>
          </p:cNvPr>
          <p:cNvSpPr/>
          <p:nvPr/>
        </p:nvSpPr>
        <p:spPr>
          <a:xfrm>
            <a:off x="1478843" y="2551479"/>
            <a:ext cx="809134" cy="2721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765B0-C363-4B11-A5D7-C012D7FC1D0D}"/>
              </a:ext>
            </a:extLst>
          </p:cNvPr>
          <p:cNvSpPr/>
          <p:nvPr/>
        </p:nvSpPr>
        <p:spPr>
          <a:xfrm>
            <a:off x="2267730" y="2556788"/>
            <a:ext cx="2073896" cy="272184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8B9087-F2CF-4F6D-AFE6-C9E3A0B4030C}"/>
              </a:ext>
            </a:extLst>
          </p:cNvPr>
          <p:cNvSpPr/>
          <p:nvPr/>
        </p:nvSpPr>
        <p:spPr>
          <a:xfrm>
            <a:off x="4341626" y="2551479"/>
            <a:ext cx="659876" cy="272184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7CE128-97C5-4340-BF41-791DBE4B3DE3}"/>
              </a:ext>
            </a:extLst>
          </p:cNvPr>
          <p:cNvSpPr/>
          <p:nvPr/>
        </p:nvSpPr>
        <p:spPr>
          <a:xfrm>
            <a:off x="5001502" y="2551479"/>
            <a:ext cx="2073896" cy="272184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57D031-EAFC-4134-8DBE-0182058F5182}"/>
              </a:ext>
            </a:extLst>
          </p:cNvPr>
          <p:cNvSpPr/>
          <p:nvPr/>
        </p:nvSpPr>
        <p:spPr>
          <a:xfrm>
            <a:off x="7057706" y="2551479"/>
            <a:ext cx="659876" cy="272184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CCC5F-C76A-465A-B86E-23BD02FB78BB}"/>
              </a:ext>
            </a:extLst>
          </p:cNvPr>
          <p:cNvSpPr txBox="1"/>
          <p:nvPr/>
        </p:nvSpPr>
        <p:spPr>
          <a:xfrm>
            <a:off x="653299" y="3272449"/>
            <a:ext cx="783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the literal string “424D” at the beginning of the search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06621-4A0D-4D13-82D9-42B63D592ACD}"/>
              </a:ext>
            </a:extLst>
          </p:cNvPr>
          <p:cNvSpPr txBox="1"/>
          <p:nvPr/>
        </p:nvSpPr>
        <p:spPr>
          <a:xfrm>
            <a:off x="2443048" y="4079427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on 8 consecutive hex values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70B355-EA26-4EE8-85E6-F677C1BFCF6F}"/>
              </a:ext>
            </a:extLst>
          </p:cNvPr>
          <p:cNvSpPr txBox="1"/>
          <p:nvPr/>
        </p:nvSpPr>
        <p:spPr>
          <a:xfrm>
            <a:off x="2875056" y="4820108"/>
            <a:ext cx="3393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on 8 consecutive 0’s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A85E74-9803-4796-B369-E33DC61E09D9}"/>
              </a:ext>
            </a:extLst>
          </p:cNvPr>
          <p:cNvSpPr txBox="1"/>
          <p:nvPr/>
        </p:nvSpPr>
        <p:spPr>
          <a:xfrm>
            <a:off x="2443048" y="5560789"/>
            <a:ext cx="4257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on 8 consecutive hex values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21B367-BE29-4974-9C1E-DCFB36FBF017}"/>
              </a:ext>
            </a:extLst>
          </p:cNvPr>
          <p:cNvSpPr txBox="1"/>
          <p:nvPr/>
        </p:nvSpPr>
        <p:spPr>
          <a:xfrm>
            <a:off x="653299" y="6301470"/>
            <a:ext cx="7837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 the literal string “2800” at the beginning of the search</a:t>
            </a:r>
          </a:p>
        </p:txBody>
      </p:sp>
    </p:spTree>
    <p:extLst>
      <p:ext uri="{BB962C8B-B14F-4D97-AF65-F5344CB8AC3E}">
        <p14:creationId xmlns:p14="http://schemas.microsoft.com/office/powerpoint/2010/main" val="4199177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2">
            <a:extLst>
              <a:ext uri="{FF2B5EF4-FFF2-40B4-BE49-F238E27FC236}">
                <a16:creationId xmlns:a16="http://schemas.microsoft.com/office/drawing/2014/main" id="{855568BD-88D6-4305-B70F-7AAC11D66926}"/>
              </a:ext>
            </a:extLst>
          </p:cNvPr>
          <p:cNvSpPr/>
          <p:nvPr/>
        </p:nvSpPr>
        <p:spPr>
          <a:xfrm>
            <a:off x="51848" y="43545"/>
            <a:ext cx="9040305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Structure Carving – PCRE Validation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C3492-4F3D-44A2-95E9-5E127C65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2" y="3553905"/>
            <a:ext cx="8260676" cy="1883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90C67409-EAC6-4973-BDF7-3157E7EAF17D}"/>
              </a:ext>
            </a:extLst>
          </p:cNvPr>
          <p:cNvSpPr/>
          <p:nvPr/>
        </p:nvSpPr>
        <p:spPr>
          <a:xfrm>
            <a:off x="154017" y="1100649"/>
            <a:ext cx="8835965" cy="197248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Before coding regular expressions into a solution, validate the filter against known inputs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This process will help with identifying digital artifacts and can be extended to other forensics areas including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078580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Carving Examples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7" y="1054007"/>
            <a:ext cx="8773025" cy="23749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 will develop an understanding of how to analyze unallocated space by looking at some known file formats and protocols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manual steps that we develop in the next few classes will help us to develop code to automate the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18A10-B81B-4B10-8CAD-1EC5DD74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6" y="4136011"/>
            <a:ext cx="7889545" cy="2176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90499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Non-Fragmented File Recovery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6" y="837192"/>
            <a:ext cx="8773025" cy="205683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sector and byte level file carving, the techniques used to analyze cluster-based files will fail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Consider unallocated space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0B4B5-2678-42D2-AEC2-F2E4485D6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99"/>
          <a:stretch/>
        </p:blipFill>
        <p:spPr>
          <a:xfrm>
            <a:off x="2691317" y="1798337"/>
            <a:ext cx="3761361" cy="472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B3950-A905-4063-9B77-18B3BDB98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4"/>
          <a:stretch/>
        </p:blipFill>
        <p:spPr>
          <a:xfrm>
            <a:off x="1976552" y="2915895"/>
            <a:ext cx="5190897" cy="379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8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 &amp; Footer Testing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6" y="837192"/>
            <a:ext cx="8773025" cy="454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Attempt to find known header &amp; footers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550E3CC-6E6E-4B60-9491-CA4437ADA791}"/>
              </a:ext>
            </a:extLst>
          </p:cNvPr>
          <p:cNvSpPr/>
          <p:nvPr/>
        </p:nvSpPr>
        <p:spPr>
          <a:xfrm>
            <a:off x="4058237" y="3789574"/>
            <a:ext cx="1027521" cy="54675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64E40-5796-4BC8-A5F8-D643C211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9" y="1423447"/>
            <a:ext cx="2860928" cy="5279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D574F4-5E51-44D2-8F3A-24737856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48" y="1915063"/>
            <a:ext cx="2590800" cy="429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98640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False Positives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6" y="837192"/>
            <a:ext cx="8873673" cy="20662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Short search parameters will result in false positives</a:t>
            </a:r>
          </a:p>
          <a:p>
            <a:pPr>
              <a:lnSpc>
                <a:spcPct val="100000"/>
              </a:lnSpc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Modify the search parameters with as many known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33622-464C-4A10-90C2-F1313CE3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386402"/>
            <a:ext cx="2590800" cy="4295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2728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 &amp; Footer Results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6" y="629954"/>
            <a:ext cx="8873673" cy="403631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Short search parameters will result in false positives so we will modify the search parameters with as many known as possible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89504E470D0A1A0A</a:t>
            </a:r>
          </a:p>
          <a:p>
            <a:pPr lvl="1"/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Note starting location (0x4E2000)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an initial candidate identified, determine if a footer is present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49454E44AE426082 (0x113FAEE)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D58FC-84E4-4209-974D-3135CF0A3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8" b="8763"/>
          <a:stretch/>
        </p:blipFill>
        <p:spPr>
          <a:xfrm>
            <a:off x="1428950" y="2479251"/>
            <a:ext cx="6286100" cy="1310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0B79E-B73B-46EA-9FCF-80455CC11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19149" y="4904071"/>
            <a:ext cx="75057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752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Exam-Style Questions</a:t>
            </a:r>
          </a:p>
        </p:txBody>
      </p:sp>
    </p:spTree>
    <p:extLst>
      <p:ext uri="{BB962C8B-B14F-4D97-AF65-F5344CB8AC3E}">
        <p14:creationId xmlns:p14="http://schemas.microsoft.com/office/powerpoint/2010/main" val="1094421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Remove Leading Values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6" y="629954"/>
            <a:ext cx="8873673" cy="6897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 unnecessary values (0x0 - 0x4E1FFF)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B11FD-9D5E-4409-911B-2ECDA7299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34" y="1656491"/>
            <a:ext cx="7682575" cy="35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88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Remove Trailing Values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270327" y="770178"/>
            <a:ext cx="8873673" cy="43645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Remove unnecessary values (0x113FAEF – 0x3DC4E0F)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A0457-04C6-4B3B-9045-6C4354FC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514600"/>
            <a:ext cx="7505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934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Recover Carved File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270327" y="770178"/>
            <a:ext cx="8873673" cy="6626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this point, the file have been carved and is ready for 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E373D1-741A-420F-9E67-D356D619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18" y="1831992"/>
            <a:ext cx="5376765" cy="40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8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Expected Results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270327" y="770178"/>
            <a:ext cx="8873673" cy="6626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Conducting additional analysis on this image results in other findings, but much different results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4B792-197A-4AF0-A064-A02DA866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0" y="1790700"/>
            <a:ext cx="74676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DE450C-24DD-4A63-84A2-17E2D037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75" y="3985426"/>
            <a:ext cx="75247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9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Recover Carved File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270327" y="770178"/>
            <a:ext cx="8873673" cy="66269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this point, the file have been carved and is ready for analysis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16181-A3E4-4668-A9C8-19DFC235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27" y="1503478"/>
            <a:ext cx="5064747" cy="50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94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Carving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011274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Overwritten Files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ustomShape 1">
            <a:extLst>
              <a:ext uri="{FF2B5EF4-FFF2-40B4-BE49-F238E27FC236}">
                <a16:creationId xmlns:a16="http://schemas.microsoft.com/office/drawing/2014/main" id="{C11F40D1-5E23-4719-807A-65B54A3619CC}"/>
              </a:ext>
            </a:extLst>
          </p:cNvPr>
          <p:cNvSpPr/>
          <p:nvPr/>
        </p:nvSpPr>
        <p:spPr>
          <a:xfrm>
            <a:off x="144733" y="1209699"/>
            <a:ext cx="6736832" cy="50355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stepping through the file carving process, there will be times when files have been overwritten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Since deleted files are marked for future writes, there is nothing preventing part or complete overwrite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data saved in the data area generally contain header, body, and footer information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Forensic examiners attempting to recover data may only be able to build parts of files due to corruption or active manipulation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A71C08-4749-40DC-A4B3-84E06D9CF1C7}"/>
              </a:ext>
            </a:extLst>
          </p:cNvPr>
          <p:cNvSpPr/>
          <p:nvPr/>
        </p:nvSpPr>
        <p:spPr>
          <a:xfrm>
            <a:off x="6881567" y="1606447"/>
            <a:ext cx="1890073" cy="14140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E107B6-380D-4037-83DA-82F24013B659}"/>
              </a:ext>
            </a:extLst>
          </p:cNvPr>
          <p:cNvSpPr/>
          <p:nvPr/>
        </p:nvSpPr>
        <p:spPr>
          <a:xfrm>
            <a:off x="6881567" y="3020467"/>
            <a:ext cx="1890074" cy="14140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D0C2C3-FCCB-4F14-A605-8DBAA037430B}"/>
              </a:ext>
            </a:extLst>
          </p:cNvPr>
          <p:cNvSpPr/>
          <p:nvPr/>
        </p:nvSpPr>
        <p:spPr>
          <a:xfrm>
            <a:off x="6881565" y="4434487"/>
            <a:ext cx="1890075" cy="141402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086405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Anti-Forensics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7" y="999802"/>
            <a:ext cx="8773025" cy="463742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Anti-Forensics covers “any attempts to alter, disrupt, negate, or in any way interfere with scientifically valid forensic investigations”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are numerous methods employed by attackers to circumvent or attack forensic analysis techniques</a:t>
            </a:r>
          </a:p>
          <a:p>
            <a:pPr>
              <a:lnSpc>
                <a:spcPct val="100000"/>
              </a:lnSpc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are six broad categories of anti-forensics: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 Wiping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Trail Obfuscation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Hiding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Steganography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Attacks Against Forensics Tools &amp; Methods</a:t>
            </a:r>
          </a:p>
        </p:txBody>
      </p:sp>
    </p:spTree>
    <p:extLst>
      <p:ext uri="{BB962C8B-B14F-4D97-AF65-F5344CB8AC3E}">
        <p14:creationId xmlns:p14="http://schemas.microsoft.com/office/powerpoint/2010/main" val="94960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Anti-Forensics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871B64-EC2C-4398-9A35-DA73F0610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5" y="629954"/>
            <a:ext cx="8851990" cy="5969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13318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3545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Anti-Forensics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51E3A12-F6AC-48EA-A90A-E4488ABAFF57}"/>
              </a:ext>
            </a:extLst>
          </p:cNvPr>
          <p:cNvSpPr/>
          <p:nvPr/>
        </p:nvSpPr>
        <p:spPr>
          <a:xfrm>
            <a:off x="185487" y="1150633"/>
            <a:ext cx="8773025" cy="47316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 analysis of over 300 anti-forensics tools indicated the following distribution of capabilities: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hiding (153)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 wiping (113)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Trail obfuscation (38)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Steganography (16)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Attacks Against Forensic Tools &amp; Processes (4)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anti-forensics tools outside of the general categories included: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Network-Based Data Hiding (6)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 Manipulation (2)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Contraception (1)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 Hiding (1)</a:t>
            </a:r>
          </a:p>
        </p:txBody>
      </p:sp>
    </p:spTree>
    <p:extLst>
      <p:ext uri="{BB962C8B-B14F-4D97-AF65-F5344CB8AC3E}">
        <p14:creationId xmlns:p14="http://schemas.microsoft.com/office/powerpoint/2010/main" val="1884841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179458"/>
            <a:ext cx="8678756" cy="20264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 of the following file attributes are associated with the file below? (Select all that apply)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$STANDARD_INFORMATION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$FILE_ENTRY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$COMPRESSION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862D4-D370-420D-8AC7-25363D7F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86" t="7091" r="951" b="576"/>
          <a:stretch/>
        </p:blipFill>
        <p:spPr>
          <a:xfrm>
            <a:off x="1967846" y="2265775"/>
            <a:ext cx="5208309" cy="4412767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50731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87918"/>
            <a:ext cx="8140148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103695" y="650447"/>
            <a:ext cx="8950853" cy="33559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Windows Forensics Analysis Toolkit, Carvey, 2014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Windows Registry Forensics,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Carvey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2009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Carving Techniques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https://resources.infosecinstitute.com/file-carving/#gref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Carving Test Images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https://www.cfreds.nist.gov/dfr-test-images.html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Anti-Forensics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https://doi.org/10.1016/j.diin.2016.04.006</a:t>
            </a:r>
          </a:p>
        </p:txBody>
      </p:sp>
    </p:spTree>
    <p:extLst>
      <p:ext uri="{BB962C8B-B14F-4D97-AF65-F5344CB8AC3E}">
        <p14:creationId xmlns:p14="http://schemas.microsoft.com/office/powerpoint/2010/main" val="39977057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179458"/>
            <a:ext cx="8678756" cy="20264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 of the following file attributes are associated with the file below? (Select all that apply)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$STANDARD_INFORMATION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$FILE_ENTRY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$COMPRESSION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862D4-D370-420D-8AC7-25363D7F3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86" t="7091" r="951" b="576"/>
          <a:stretch/>
        </p:blipFill>
        <p:spPr>
          <a:xfrm>
            <a:off x="1967846" y="2265775"/>
            <a:ext cx="5208309" cy="4412767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24D099-96D3-4493-8D1D-7D43858BF201}"/>
              </a:ext>
            </a:extLst>
          </p:cNvPr>
          <p:cNvSpPr/>
          <p:nvPr/>
        </p:nvSpPr>
        <p:spPr>
          <a:xfrm>
            <a:off x="688157" y="1055802"/>
            <a:ext cx="3374796" cy="26412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5BDB45-8430-4875-A413-360C333CA6D5}"/>
              </a:ext>
            </a:extLst>
          </p:cNvPr>
          <p:cNvSpPr/>
          <p:nvPr/>
        </p:nvSpPr>
        <p:spPr>
          <a:xfrm>
            <a:off x="688157" y="1909715"/>
            <a:ext cx="1216058" cy="18303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81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440974"/>
            <a:ext cx="8678756" cy="205248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the highlighted $DATA attribute for the NTFS file below, what is the current status of the file?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Archive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</a:p>
          <a:p>
            <a:pPr marL="800100" lvl="1" indent="-342900">
              <a:buFont typeface="+mj-lt"/>
              <a:buAutoNum type="alphaLcParenR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0EF5-EA75-4AA1-A69A-EEB1E9B4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36"/>
          <a:stretch/>
        </p:blipFill>
        <p:spPr>
          <a:xfrm>
            <a:off x="669378" y="3110845"/>
            <a:ext cx="7805244" cy="140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D1F2D4-7389-475C-9735-A1A390430E0F}"/>
              </a:ext>
            </a:extLst>
          </p:cNvPr>
          <p:cNvSpPr/>
          <p:nvPr/>
        </p:nvSpPr>
        <p:spPr>
          <a:xfrm>
            <a:off x="4317469" y="3139219"/>
            <a:ext cx="2300147" cy="20729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10EB7B-4EE6-434C-95E3-A7D70BEDB7AA}"/>
              </a:ext>
            </a:extLst>
          </p:cNvPr>
          <p:cNvSpPr/>
          <p:nvPr/>
        </p:nvSpPr>
        <p:spPr>
          <a:xfrm>
            <a:off x="1791093" y="3346515"/>
            <a:ext cx="4826523" cy="92382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D5395-2145-4C87-8E8E-7699A8F60AEB}"/>
              </a:ext>
            </a:extLst>
          </p:cNvPr>
          <p:cNvSpPr/>
          <p:nvPr/>
        </p:nvSpPr>
        <p:spPr>
          <a:xfrm>
            <a:off x="1791093" y="4270342"/>
            <a:ext cx="2300147" cy="20729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905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440974"/>
            <a:ext cx="8678756" cy="205248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the highlighted $DATA attribute for the NTFS file below, what is the current status of the file?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Archive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Hidden</a:t>
            </a:r>
          </a:p>
          <a:p>
            <a:pPr marL="800100" lvl="1" indent="-342900">
              <a:buFont typeface="+mj-lt"/>
              <a:buAutoNum type="alphaLcParenR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0EF5-EA75-4AA1-A69A-EEB1E9B4E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836"/>
          <a:stretch/>
        </p:blipFill>
        <p:spPr>
          <a:xfrm>
            <a:off x="669378" y="3110845"/>
            <a:ext cx="7805244" cy="1401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D1F2D4-7389-475C-9735-A1A390430E0F}"/>
              </a:ext>
            </a:extLst>
          </p:cNvPr>
          <p:cNvSpPr/>
          <p:nvPr/>
        </p:nvSpPr>
        <p:spPr>
          <a:xfrm>
            <a:off x="4317469" y="3139219"/>
            <a:ext cx="2300147" cy="20729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10EB7B-4EE6-434C-95E3-A7D70BEDB7AA}"/>
              </a:ext>
            </a:extLst>
          </p:cNvPr>
          <p:cNvSpPr/>
          <p:nvPr/>
        </p:nvSpPr>
        <p:spPr>
          <a:xfrm>
            <a:off x="1791093" y="3346515"/>
            <a:ext cx="4826523" cy="923827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D5395-2145-4C87-8E8E-7699A8F60AEB}"/>
              </a:ext>
            </a:extLst>
          </p:cNvPr>
          <p:cNvSpPr/>
          <p:nvPr/>
        </p:nvSpPr>
        <p:spPr>
          <a:xfrm>
            <a:off x="1791093" y="4270342"/>
            <a:ext cx="2300147" cy="20729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AA8BAF-24B1-46B6-907E-26472253F21A}"/>
              </a:ext>
            </a:extLst>
          </p:cNvPr>
          <p:cNvSpPr/>
          <p:nvPr/>
        </p:nvSpPr>
        <p:spPr>
          <a:xfrm>
            <a:off x="6052008" y="3346515"/>
            <a:ext cx="565608" cy="23567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F73500-778A-43C8-B43E-0575A5DC0BD3}"/>
              </a:ext>
            </a:extLst>
          </p:cNvPr>
          <p:cNvSpPr/>
          <p:nvPr/>
        </p:nvSpPr>
        <p:spPr>
          <a:xfrm>
            <a:off x="746289" y="1868077"/>
            <a:ext cx="1374742" cy="2529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451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32622" y="274025"/>
            <a:ext cx="8678756" cy="175914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order to capture a complete Windows Registry from main memory, what two activities must occur first?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 Boot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UEFI Access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Authentication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LDAP Configuration</a:t>
            </a:r>
          </a:p>
        </p:txBody>
      </p:sp>
    </p:spTree>
    <p:extLst>
      <p:ext uri="{BB962C8B-B14F-4D97-AF65-F5344CB8AC3E}">
        <p14:creationId xmlns:p14="http://schemas.microsoft.com/office/powerpoint/2010/main" val="781752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11941</TotalTime>
  <Words>1930</Words>
  <Application>Microsoft Office PowerPoint</Application>
  <PresentationFormat>On-screen Show (4:3)</PresentationFormat>
  <Paragraphs>508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Courier New</vt:lpstr>
      <vt:lpstr>StarSymbol</vt:lpstr>
      <vt:lpstr>Times New Roman</vt:lpstr>
      <vt:lpstr>Wingdings</vt:lpstr>
      <vt:lpstr>Office Theme</vt:lpstr>
      <vt:lpstr>COMP 5350 / 6350 / 6356  Digital Forensics Spring 2019</vt:lpstr>
      <vt:lpstr>Project #1 Questions</vt:lpstr>
      <vt:lpstr>PowerPoint Presentation</vt:lpstr>
      <vt:lpstr>Exam-Style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Carving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Carving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Security+ Boot Camp Introduction</dc:title>
  <dc:creator>sjmills1</dc:creator>
  <cp:lastModifiedBy>Jason Cuneo</cp:lastModifiedBy>
  <cp:revision>578</cp:revision>
  <dcterms:modified xsi:type="dcterms:W3CDTF">2019-02-22T00:32:34Z</dcterms:modified>
</cp:coreProperties>
</file>